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0" r:id="rId2"/>
    <p:sldId id="267" r:id="rId3"/>
    <p:sldId id="268" r:id="rId4"/>
    <p:sldId id="269" r:id="rId5"/>
    <p:sldId id="276" r:id="rId6"/>
    <p:sldId id="270" r:id="rId7"/>
    <p:sldId id="272" r:id="rId8"/>
    <p:sldId id="273" r:id="rId9"/>
    <p:sldId id="274" r:id="rId10"/>
    <p:sldId id="27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59"/>
    <p:restoredTop sz="94697"/>
  </p:normalViewPr>
  <p:slideViewPr>
    <p:cSldViewPr snapToGrid="0" snapToObjects="1">
      <p:cViewPr varScale="1">
        <p:scale>
          <a:sx n="85" d="100"/>
          <a:sy n="85" d="100"/>
        </p:scale>
        <p:origin x="11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555DD4-5F78-DA41-9179-1AB56C09A11B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23EBEA-D71D-AC43-AA3C-BEFE0FADD6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217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476C6-72EF-E645-9C88-353B56BB9F8A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2B97F-836A-8441-B89D-7F432A469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830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476C6-72EF-E645-9C88-353B56BB9F8A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2B97F-836A-8441-B89D-7F432A469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8309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476C6-72EF-E645-9C88-353B56BB9F8A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2B97F-836A-8441-B89D-7F432A469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118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laka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0477" cy="623809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4859" y="1195650"/>
            <a:ext cx="10848608" cy="1153230"/>
          </a:xfrm>
        </p:spPr>
        <p:txBody>
          <a:bodyPr anchor="t" anchorCtr="0"/>
          <a:lstStyle>
            <a:lvl1pPr algn="l">
              <a:lnSpc>
                <a:spcPts val="8000"/>
              </a:lnSpc>
              <a:defRPr sz="80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Plassholder for lysbildenummer 7"/>
          <p:cNvSpPr>
            <a:spLocks noGrp="1"/>
          </p:cNvSpPr>
          <p:nvPr>
            <p:ph type="sldNum" sz="quarter" idx="11"/>
          </p:nvPr>
        </p:nvSpPr>
        <p:spPr>
          <a:xfrm>
            <a:off x="153685" y="6526864"/>
            <a:ext cx="960000" cy="180000"/>
          </a:xfrm>
        </p:spPr>
        <p:txBody>
          <a:bodyPr/>
          <a:lstStyle>
            <a:lvl1pPr>
              <a:defRPr b="0"/>
            </a:lvl1pPr>
          </a:lstStyle>
          <a:p>
            <a:fld id="{6C43C368-B4F5-3E41-AC60-B61C23CF350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5031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nhold full hv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260648"/>
            <a:ext cx="9985109" cy="1080120"/>
          </a:xfrm>
        </p:spPr>
        <p:txBody>
          <a:bodyPr/>
          <a:lstStyle>
            <a:lvl1pPr>
              <a:lnSpc>
                <a:spcPts val="4000"/>
              </a:lnSpc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3392" y="1412776"/>
            <a:ext cx="9601067" cy="4707224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Plassholder for lysbildenumm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b="0"/>
            </a:lvl1pPr>
          </a:lstStyle>
          <a:p>
            <a:fld id="{6C43C368-B4F5-3E41-AC60-B61C23CF350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224459" y="14933"/>
            <a:ext cx="1968255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4996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nhold-fu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260648"/>
            <a:ext cx="9985109" cy="1080120"/>
          </a:xfrm>
        </p:spPr>
        <p:txBody>
          <a:bodyPr/>
          <a:lstStyle>
            <a:lvl1pPr>
              <a:lnSpc>
                <a:spcPts val="4000"/>
              </a:lnSpc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8" name="Plassholder for lysbildenumm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b="0"/>
            </a:lvl1pPr>
          </a:lstStyle>
          <a:p>
            <a:fld id="{6C43C368-B4F5-3E41-AC60-B61C23CF350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93587" y="1"/>
            <a:ext cx="2298413" cy="5561905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3392" y="1412776"/>
            <a:ext cx="9505056" cy="4707224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11635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nhold full orans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392" y="260648"/>
            <a:ext cx="9985109" cy="1080120"/>
          </a:xfrm>
        </p:spPr>
        <p:txBody>
          <a:bodyPr/>
          <a:lstStyle>
            <a:lvl1pPr>
              <a:lnSpc>
                <a:spcPts val="4000"/>
              </a:lnSpc>
              <a:defRPr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3392" y="1412776"/>
            <a:ext cx="9601067" cy="4707224"/>
          </a:xfrm>
        </p:spPr>
        <p:txBody>
          <a:bodyPr/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US" dirty="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Plassholder for lysbildenumm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 b="0"/>
            </a:lvl1pPr>
          </a:lstStyle>
          <a:p>
            <a:fld id="{6C43C368-B4F5-3E41-AC60-B61C23CF3503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183746" y="908569"/>
            <a:ext cx="2006349" cy="55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9695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476C6-72EF-E645-9C88-353B56BB9F8A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2B97F-836A-8441-B89D-7F432A469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854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476C6-72EF-E645-9C88-353B56BB9F8A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2B97F-836A-8441-B89D-7F432A469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861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476C6-72EF-E645-9C88-353B56BB9F8A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2B97F-836A-8441-B89D-7F432A469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8450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476C6-72EF-E645-9C88-353B56BB9F8A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2B97F-836A-8441-B89D-7F432A469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0269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476C6-72EF-E645-9C88-353B56BB9F8A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2B97F-836A-8441-B89D-7F432A469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751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476C6-72EF-E645-9C88-353B56BB9F8A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2B97F-836A-8441-B89D-7F432A469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35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476C6-72EF-E645-9C88-353B56BB9F8A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2B97F-836A-8441-B89D-7F432A469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778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5476C6-72EF-E645-9C88-353B56BB9F8A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12B97F-836A-8441-B89D-7F432A469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95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5476C6-72EF-E645-9C88-353B56BB9F8A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12B97F-836A-8441-B89D-7F432A469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5376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53684" y="137160"/>
            <a:ext cx="12190716" cy="3489960"/>
          </a:xfrm>
        </p:spPr>
        <p:txBody>
          <a:bodyPr>
            <a:normAutofit/>
          </a:bodyPr>
          <a:lstStyle/>
          <a:p>
            <a:r>
              <a:rPr lang="en-US" dirty="0" smtClean="0"/>
              <a:t>Survival Analysis using</a:t>
            </a:r>
            <a:br>
              <a:rPr lang="en-US" dirty="0" smtClean="0"/>
            </a:br>
            <a:r>
              <a:rPr lang="en-US" dirty="0" smtClean="0"/>
              <a:t>            Bayesian </a:t>
            </a:r>
            <a:r>
              <a:rPr lang="en-US" dirty="0" smtClean="0"/>
              <a:t>Optimization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43C368-B4F5-3E41-AC60-B61C23CF3503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894320" y="3017520"/>
            <a:ext cx="492252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err="1" smtClean="0">
                <a:solidFill>
                  <a:schemeClr val="bg1"/>
                </a:solidFill>
                <a:latin typeface="Century" charset="0"/>
                <a:ea typeface="Century" charset="0"/>
                <a:cs typeface="Century" charset="0"/>
              </a:rPr>
              <a:t>Yafet</a:t>
            </a:r>
            <a:r>
              <a:rPr lang="en-US" sz="4000" dirty="0" smtClean="0">
                <a:solidFill>
                  <a:schemeClr val="bg1"/>
                </a:solidFill>
                <a:latin typeface="Century" charset="0"/>
                <a:ea typeface="Century" charset="0"/>
                <a:cs typeface="Century" charset="0"/>
              </a:rPr>
              <a:t> </a:t>
            </a:r>
            <a:r>
              <a:rPr lang="en-US" sz="4000" dirty="0" err="1" smtClean="0">
                <a:solidFill>
                  <a:schemeClr val="bg1"/>
                </a:solidFill>
                <a:latin typeface="Century" charset="0"/>
                <a:ea typeface="Century" charset="0"/>
                <a:cs typeface="Century" charset="0"/>
              </a:rPr>
              <a:t>Tamene</a:t>
            </a:r>
            <a:endParaRPr lang="en-US" sz="4000" dirty="0" smtClean="0">
              <a:solidFill>
                <a:schemeClr val="bg1"/>
              </a:solidFill>
              <a:latin typeface="Century" charset="0"/>
              <a:ea typeface="Century" charset="0"/>
              <a:cs typeface="Century" charset="0"/>
            </a:endParaRPr>
          </a:p>
          <a:p>
            <a:r>
              <a:rPr lang="en-US" sz="4000" dirty="0" smtClean="0">
                <a:solidFill>
                  <a:schemeClr val="bg1"/>
                </a:solidFill>
                <a:latin typeface="Century" charset="0"/>
                <a:ea typeface="Century" charset="0"/>
                <a:cs typeface="Century" charset="0"/>
              </a:rPr>
              <a:t>Ali </a:t>
            </a:r>
            <a:r>
              <a:rPr lang="en-US" sz="4000" dirty="0" err="1" smtClean="0">
                <a:solidFill>
                  <a:schemeClr val="bg1"/>
                </a:solidFill>
                <a:latin typeface="Century" charset="0"/>
                <a:ea typeface="Century" charset="0"/>
                <a:cs typeface="Century" charset="0"/>
              </a:rPr>
              <a:t>Ahmadvand</a:t>
            </a:r>
            <a:endParaRPr lang="en-US" sz="4000" dirty="0" smtClean="0">
              <a:solidFill>
                <a:schemeClr val="bg1"/>
              </a:solidFill>
              <a:latin typeface="Century" charset="0"/>
              <a:ea typeface="Century" charset="0"/>
              <a:cs typeface="Century" charset="0"/>
            </a:endParaRPr>
          </a:p>
          <a:p>
            <a:r>
              <a:rPr lang="en-US" sz="4000" dirty="0" smtClean="0">
                <a:solidFill>
                  <a:schemeClr val="bg1"/>
                </a:solidFill>
                <a:latin typeface="Century" charset="0"/>
                <a:ea typeface="Century" charset="0"/>
                <a:cs typeface="Century" charset="0"/>
              </a:rPr>
              <a:t>Mani Sotoodeh</a:t>
            </a:r>
          </a:p>
          <a:p>
            <a:r>
              <a:rPr lang="en-US" sz="4000" dirty="0" smtClean="0">
                <a:solidFill>
                  <a:schemeClr val="bg1"/>
                </a:solidFill>
                <a:latin typeface="Century" charset="0"/>
                <a:ea typeface="Century" charset="0"/>
                <a:cs typeface="Century" charset="0"/>
              </a:rPr>
              <a:t>Alec </a:t>
            </a:r>
            <a:r>
              <a:rPr lang="en-US" sz="4000" dirty="0" err="1" smtClean="0">
                <a:solidFill>
                  <a:schemeClr val="bg1"/>
                </a:solidFill>
                <a:latin typeface="Century" charset="0"/>
                <a:ea typeface="Century" charset="0"/>
                <a:cs typeface="Century" charset="0"/>
              </a:rPr>
              <a:t>Wolyniec</a:t>
            </a:r>
            <a:r>
              <a:rPr lang="en-US" sz="4000" dirty="0" smtClean="0">
                <a:solidFill>
                  <a:schemeClr val="bg1"/>
                </a:solidFill>
                <a:latin typeface="Century" charset="0"/>
                <a:ea typeface="Century" charset="0"/>
                <a:cs typeface="Century" charset="0"/>
              </a:rPr>
              <a:t> </a:t>
            </a:r>
            <a:endParaRPr lang="en-US" sz="4000" dirty="0">
              <a:solidFill>
                <a:schemeClr val="bg1"/>
              </a:solidFill>
              <a:latin typeface="Century" charset="0"/>
              <a:ea typeface="Century" charset="0"/>
              <a:cs typeface="Century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1023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43C368-B4F5-3E41-AC60-B61C23CF350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82880" y="-183833"/>
            <a:ext cx="10515600" cy="1066166"/>
          </a:xfrm>
        </p:spPr>
        <p:txBody>
          <a:bodyPr/>
          <a:lstStyle/>
          <a:p>
            <a:r>
              <a:rPr lang="en-US" dirty="0" smtClean="0"/>
              <a:t> Model performance and assessment for SVM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82880" y="882333"/>
            <a:ext cx="6553200" cy="550227"/>
          </a:xfrm>
        </p:spPr>
        <p:txBody>
          <a:bodyPr>
            <a:normAutofit fontScale="70000" lnSpcReduction="20000"/>
          </a:bodyPr>
          <a:lstStyle/>
          <a:p>
            <a:r>
              <a:rPr lang="en-US" sz="5600" dirty="0" smtClean="0"/>
              <a:t> </a:t>
            </a:r>
            <a:r>
              <a:rPr lang="en-US" sz="5600" dirty="0"/>
              <a:t> accuracy over trials boxplot</a:t>
            </a:r>
          </a:p>
          <a:p>
            <a:endParaRPr lang="en-US" sz="6300" dirty="0" smtClean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7833" r="8000" b="7315"/>
          <a:stretch/>
        </p:blipFill>
        <p:spPr>
          <a:xfrm>
            <a:off x="2923119" y="1432560"/>
            <a:ext cx="6403761" cy="528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4006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Preprocessing 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sz="3600" dirty="0" smtClean="0"/>
              <a:t>Major preprocessing tasks performed</a:t>
            </a:r>
          </a:p>
          <a:p>
            <a:pPr lvl="4"/>
            <a:r>
              <a:rPr lang="en-US" sz="2800" dirty="0" smtClean="0"/>
              <a:t>Normalization</a:t>
            </a:r>
          </a:p>
          <a:p>
            <a:pPr lvl="4"/>
            <a:r>
              <a:rPr lang="en-US" sz="2800" dirty="0" smtClean="0"/>
              <a:t>Feature selection</a:t>
            </a:r>
          </a:p>
          <a:p>
            <a:pPr lvl="4"/>
            <a:r>
              <a:rPr lang="en-US" sz="2800" dirty="0" smtClean="0"/>
              <a:t>Missing data imputation</a:t>
            </a:r>
          </a:p>
          <a:p>
            <a:pPr marL="1828800" lvl="4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3600" dirty="0" smtClean="0"/>
              <a:t>Normalization </a:t>
            </a:r>
          </a:p>
          <a:p>
            <a:r>
              <a:rPr lang="en-US" dirty="0" smtClean="0"/>
              <a:t>We normalized our original data using standardization </a:t>
            </a:r>
          </a:p>
          <a:p>
            <a:pPr lvl="4"/>
            <a:r>
              <a:rPr lang="en-US" sz="2800" dirty="0" smtClean="0"/>
              <a:t>Zero mean and unit variance </a:t>
            </a:r>
          </a:p>
        </p:txBody>
      </p:sp>
    </p:spTree>
    <p:extLst>
      <p:ext uri="{BB962C8B-B14F-4D97-AF65-F5344CB8AC3E}">
        <p14:creationId xmlns:p14="http://schemas.microsoft.com/office/powerpoint/2010/main" val="8504204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13360" y="0"/>
            <a:ext cx="10515600" cy="1325563"/>
          </a:xfrm>
        </p:spPr>
        <p:txBody>
          <a:bodyPr/>
          <a:lstStyle/>
          <a:p>
            <a:r>
              <a:rPr lang="en-US" dirty="0" smtClean="0"/>
              <a:t>Preprocessing </a:t>
            </a:r>
            <a:r>
              <a:rPr lang="mr-IN" dirty="0" smtClean="0"/>
              <a:t>–</a:t>
            </a:r>
            <a:r>
              <a:rPr lang="en-US" dirty="0" smtClean="0"/>
              <a:t> Feature Selection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213360" y="1460500"/>
            <a:ext cx="11353800" cy="5132388"/>
          </a:xfrm>
        </p:spPr>
        <p:txBody>
          <a:bodyPr>
            <a:normAutofit lnSpcReduction="10000"/>
          </a:bodyPr>
          <a:lstStyle/>
          <a:p>
            <a:r>
              <a:rPr lang="en-US" sz="3200" dirty="0" smtClean="0"/>
              <a:t>We used </a:t>
            </a:r>
            <a:r>
              <a:rPr lang="en-US" sz="3200" i="1" dirty="0" smtClean="0"/>
              <a:t>rank-based </a:t>
            </a:r>
            <a:r>
              <a:rPr lang="en-US" sz="3200" dirty="0" smtClean="0"/>
              <a:t>feature selection to obtain initial results </a:t>
            </a:r>
          </a:p>
          <a:p>
            <a:r>
              <a:rPr lang="en-US" sz="3200" dirty="0" smtClean="0"/>
              <a:t>Determine the number(percentage) of missing(NAN) values for each components of our features..</a:t>
            </a:r>
          </a:p>
          <a:p>
            <a:r>
              <a:rPr lang="en-US" sz="3200" dirty="0" smtClean="0"/>
              <a:t>Chose  a selection threshold for every symbol type(feature type) based on the percentage obtained for each</a:t>
            </a:r>
          </a:p>
          <a:p>
            <a:r>
              <a:rPr lang="en-US" sz="3200" dirty="0" smtClean="0"/>
              <a:t>Based on the thresholds</a:t>
            </a:r>
          </a:p>
          <a:p>
            <a:pPr lvl="5"/>
            <a:r>
              <a:rPr lang="en-US" sz="2400" dirty="0" smtClean="0"/>
              <a:t>p~200</a:t>
            </a:r>
          </a:p>
          <a:p>
            <a:pPr lvl="5"/>
            <a:r>
              <a:rPr lang="en-US" sz="2400" dirty="0" smtClean="0"/>
              <a:t>P~400</a:t>
            </a:r>
          </a:p>
          <a:p>
            <a:endParaRPr lang="en-US" sz="3200" dirty="0" smtClean="0"/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383314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 smtClean="0"/>
              <a:t>Preprocessing </a:t>
            </a:r>
            <a:r>
              <a:rPr lang="mr-IN" dirty="0" smtClean="0"/>
              <a:t>–</a:t>
            </a:r>
            <a:r>
              <a:rPr lang="en-US" dirty="0" smtClean="0"/>
              <a:t> Data Imputation 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sz="3200" dirty="0" smtClean="0"/>
              <a:t>Mean method</a:t>
            </a:r>
          </a:p>
          <a:p>
            <a:pPr lvl="1"/>
            <a:r>
              <a:rPr lang="en-US" sz="2800" dirty="0" smtClean="0"/>
              <a:t>Straightforward imputation method for initial results </a:t>
            </a:r>
          </a:p>
          <a:p>
            <a:pPr lvl="1"/>
            <a:r>
              <a:rPr lang="en-US" sz="2800" dirty="0" smtClean="0"/>
              <a:t>Impute missing feature values with mean of non-</a:t>
            </a:r>
            <a:r>
              <a:rPr lang="en-US" sz="2800" dirty="0" err="1" smtClean="0"/>
              <a:t>NaN</a:t>
            </a:r>
            <a:r>
              <a:rPr lang="en-US" sz="2800" dirty="0" smtClean="0"/>
              <a:t> values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27022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624840" y="426720"/>
            <a:ext cx="964692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85800" indent="-685800">
              <a:buFont typeface="Arial" charset="0"/>
              <a:buChar char="•"/>
            </a:pPr>
            <a:r>
              <a:rPr lang="en-US" sz="5400" dirty="0" smtClean="0"/>
              <a:t>Artificial Neural Networks</a:t>
            </a:r>
          </a:p>
          <a:p>
            <a:pPr marL="685800" indent="-685800">
              <a:buFont typeface="Arial" charset="0"/>
              <a:buChar char="•"/>
            </a:pPr>
            <a:endParaRPr lang="en-US" sz="5400" dirty="0" smtClean="0"/>
          </a:p>
          <a:p>
            <a:pPr marL="685800" indent="-685800">
              <a:buFont typeface="Arial" charset="0"/>
              <a:buChar char="•"/>
            </a:pPr>
            <a:r>
              <a:rPr lang="en-US" sz="5400" dirty="0" smtClean="0"/>
              <a:t>Regularization</a:t>
            </a:r>
          </a:p>
          <a:p>
            <a:pPr marL="685800" indent="-685800">
              <a:buFont typeface="Arial" charset="0"/>
              <a:buChar char="•"/>
            </a:pPr>
            <a:endParaRPr lang="en-US" sz="5400" dirty="0" smtClean="0"/>
          </a:p>
          <a:p>
            <a:pPr marL="685800" indent="-685800">
              <a:buFont typeface="Arial" charset="0"/>
              <a:buChar char="•"/>
            </a:pPr>
            <a:r>
              <a:rPr lang="en-US" sz="5400" dirty="0" smtClean="0"/>
              <a:t>Hyper Parameters</a:t>
            </a:r>
          </a:p>
          <a:p>
            <a:pPr marL="685800" indent="-685800">
              <a:buFont typeface="Arial" charset="0"/>
              <a:buChar char="•"/>
            </a:pP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38483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799" y="1264674"/>
            <a:ext cx="9731693" cy="547140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23060" y="350520"/>
            <a:ext cx="7772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Bayesian Optimization steps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1824525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43C368-B4F5-3E41-AC60-B61C23CF3503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59081" y="-84487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dirty="0" smtClean="0"/>
              <a:t>Primary Method Results</a:t>
            </a:r>
            <a:endParaRPr lang="en-US" sz="4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9383" r="8020" b="6135"/>
          <a:stretch/>
        </p:blipFill>
        <p:spPr>
          <a:xfrm>
            <a:off x="259081" y="1241076"/>
            <a:ext cx="10662726" cy="5357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84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43C368-B4F5-3E41-AC60-B61C23CF3503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ts val="4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Secondary Method, SVM regression</a:t>
            </a:r>
            <a:endParaRPr lang="en-US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838200" y="95619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en-US" sz="24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en-US" sz="20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en-US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lang="en-US" sz="18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r>
              <a:rPr lang="en-US" dirty="0" smtClean="0"/>
              <a:t> Motivation: </a:t>
            </a:r>
          </a:p>
          <a:p>
            <a:pPr lvl="1"/>
            <a:r>
              <a:rPr lang="en-US" dirty="0" smtClean="0"/>
              <a:t> </a:t>
            </a:r>
            <a:r>
              <a:rPr lang="en-US" b="1" dirty="0" smtClean="0"/>
              <a:t>Powerful</a:t>
            </a:r>
            <a:r>
              <a:rPr lang="en-US" dirty="0" smtClean="0"/>
              <a:t> method in machine learning before the era of deep learning</a:t>
            </a:r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 A particularly </a:t>
            </a:r>
            <a:r>
              <a:rPr lang="en-US" b="1" dirty="0" smtClean="0"/>
              <a:t>attractive</a:t>
            </a:r>
            <a:r>
              <a:rPr lang="en-US" dirty="0" smtClean="0"/>
              <a:t> choice for small to medium datasets</a:t>
            </a:r>
          </a:p>
          <a:p>
            <a:r>
              <a:rPr lang="en-US" dirty="0" smtClean="0"/>
              <a:t>- Used </a:t>
            </a:r>
            <a:r>
              <a:rPr lang="en-US" dirty="0" err="1" smtClean="0"/>
              <a:t>fitrsvm</a:t>
            </a:r>
            <a:r>
              <a:rPr lang="en-US" dirty="0" smtClean="0"/>
              <a:t> function in </a:t>
            </a:r>
            <a:r>
              <a:rPr lang="en-US" dirty="0" err="1" smtClean="0"/>
              <a:t>Matlab</a:t>
            </a:r>
            <a:r>
              <a:rPr lang="en-US" dirty="0" smtClean="0"/>
              <a:t> (80% training, 20% test)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8420" y="3583899"/>
            <a:ext cx="5902941" cy="3274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163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C43C368-B4F5-3E41-AC60-B61C23CF350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52400" y="255905"/>
            <a:ext cx="10515600" cy="1325563"/>
          </a:xfrm>
        </p:spPr>
        <p:txBody>
          <a:bodyPr/>
          <a:lstStyle/>
          <a:p>
            <a:r>
              <a:rPr lang="en-US" dirty="0" smtClean="0"/>
              <a:t> Cross validation to choose kernel method</a:t>
            </a:r>
            <a:endParaRPr lang="en-US" dirty="0"/>
          </a:p>
        </p:txBody>
      </p:sp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152400" y="23717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 5 fold cross validation to choose the best kernel function among: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Linear kernel 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Gaussian kernel    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Polynomial of order two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Polynomial of order three </a:t>
            </a:r>
          </a:p>
          <a:p>
            <a:pPr lvl="1"/>
            <a:endParaRPr lang="en-US" dirty="0"/>
          </a:p>
          <a:p>
            <a:pPr lvl="1"/>
            <a:r>
              <a:rPr lang="en-US" dirty="0" smtClean="0"/>
              <a:t>Radial basis function</a:t>
            </a:r>
            <a:r>
              <a:rPr lang="uk-UA" dirty="0"/>
              <a:t> </a:t>
            </a:r>
            <a:r>
              <a:rPr lang="en-US" dirty="0" smtClean="0"/>
              <a:t>  </a:t>
            </a:r>
          </a:p>
          <a:p>
            <a:pPr lvl="1"/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7360" y="3169920"/>
            <a:ext cx="6592444" cy="3688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350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217</Words>
  <Application>Microsoft Macintosh PowerPoint</Application>
  <PresentationFormat>Widescreen</PresentationFormat>
  <Paragraphs>61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Century</vt:lpstr>
      <vt:lpstr>Mangal</vt:lpstr>
      <vt:lpstr>Office Theme</vt:lpstr>
      <vt:lpstr>Survival Analysis using             Bayesian Optimization</vt:lpstr>
      <vt:lpstr>Preprocessing </vt:lpstr>
      <vt:lpstr>Preprocessing – Feature Selection</vt:lpstr>
      <vt:lpstr>Preprocessing – Data Imputation </vt:lpstr>
      <vt:lpstr>PowerPoint Presentation</vt:lpstr>
      <vt:lpstr>PowerPoint Presentation</vt:lpstr>
      <vt:lpstr>Primary Method Results</vt:lpstr>
      <vt:lpstr>PowerPoint Presentation</vt:lpstr>
      <vt:lpstr> Cross validation to choose kernel method</vt:lpstr>
      <vt:lpstr> Model performance and assessment for SVM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Sotoodeh, Mani</dc:creator>
  <cp:lastModifiedBy>Sotoodeh, Mani</cp:lastModifiedBy>
  <cp:revision>21</cp:revision>
  <dcterms:created xsi:type="dcterms:W3CDTF">2016-11-20T22:04:36Z</dcterms:created>
  <dcterms:modified xsi:type="dcterms:W3CDTF">2016-11-21T14:34:05Z</dcterms:modified>
</cp:coreProperties>
</file>

<file path=docProps/thumbnail.jpeg>
</file>